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339" r:id="rId3"/>
    <p:sldId id="347" r:id="rId4"/>
    <p:sldId id="344" r:id="rId5"/>
    <p:sldId id="314" r:id="rId6"/>
    <p:sldId id="340" r:id="rId7"/>
    <p:sldId id="345" r:id="rId8"/>
    <p:sldId id="34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58D42C"/>
    <a:srgbClr val="66FF33"/>
    <a:srgbClr val="CCFFCC"/>
    <a:srgbClr val="376092"/>
    <a:srgbClr val="0432FF"/>
    <a:srgbClr val="CCECFF"/>
    <a:srgbClr val="00CC99"/>
    <a:srgbClr val="00B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3689" autoAdjust="0"/>
  </p:normalViewPr>
  <p:slideViewPr>
    <p:cSldViewPr snapToGrid="0" snapToObjects="1">
      <p:cViewPr varScale="1">
        <p:scale>
          <a:sx n="92" d="100"/>
          <a:sy n="92" d="100"/>
        </p:scale>
        <p:origin x="1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3DBB7-95F7-4ECF-A636-E6BB0A25856A}" type="datetimeFigureOut">
              <a:rPr lang="it-IT" smtClean="0"/>
              <a:t>24/05/2018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1B1C3-4724-4BC5-BED5-7F9D45186ED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374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s.nodered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watson-developer-cloud/node-red-node-watso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10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There’s a whole </a:t>
            </a:r>
            <a:r>
              <a:rPr lang="en-GB" dirty="0">
                <a:hlinkClick r:id="rId3"/>
              </a:rPr>
              <a:t>community out there</a:t>
            </a:r>
            <a:endParaRPr lang="en-GB" dirty="0"/>
          </a:p>
          <a:p>
            <a:r>
              <a:rPr lang="en-GB" dirty="0"/>
              <a:t>The runtime is built on </a:t>
            </a:r>
            <a:r>
              <a:rPr lang="en-GB" b="1" dirty="0"/>
              <a:t>Node.js</a:t>
            </a:r>
            <a:r>
              <a:rPr lang="en-GB" dirty="0"/>
              <a:t>. The flows created in Node-RED are stored using </a:t>
            </a:r>
            <a:r>
              <a:rPr lang="en-GB" b="1" dirty="0"/>
              <a:t>JSON</a:t>
            </a:r>
            <a:r>
              <a:rPr lang="en-GB" dirty="0"/>
              <a:t>. </a:t>
            </a:r>
          </a:p>
          <a:p>
            <a:r>
              <a:rPr lang="en-GB" dirty="0"/>
              <a:t>Elements of applications can be saved or shared for re-use. </a:t>
            </a:r>
          </a:p>
          <a:p>
            <a:r>
              <a:rPr lang="en-GB" dirty="0"/>
              <a:t>It was open-sourced in September 2013, now managed by </a:t>
            </a:r>
            <a:r>
              <a:rPr lang="en-GB" b="1" dirty="0"/>
              <a:t>JS Foundation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Node-Red is now preinstalled on </a:t>
            </a:r>
            <a:r>
              <a:rPr lang="en-GB" dirty="0" err="1"/>
              <a:t>Raspian</a:t>
            </a:r>
            <a:r>
              <a:rPr lang="en-GB" dirty="0"/>
              <a:t> and i</a:t>
            </a:r>
            <a:r>
              <a:rPr lang="en-GB" sz="1200" dirty="0"/>
              <a:t>t’s very easy to add new types of nodes (palette). E.g. Just add </a:t>
            </a:r>
            <a:r>
              <a:rPr lang="en-US" sz="1200" dirty="0">
                <a:hlinkClick r:id="rId4"/>
              </a:rPr>
              <a:t>node-red-node-</a:t>
            </a:r>
            <a:r>
              <a:rPr lang="en-US" sz="1200" dirty="0" err="1">
                <a:hlinkClick r:id="rId4"/>
              </a:rPr>
              <a:t>watson</a:t>
            </a:r>
            <a:r>
              <a:rPr lang="en-US" sz="1200" dirty="0"/>
              <a:t> </a:t>
            </a:r>
            <a:r>
              <a:rPr lang="en-GB" sz="1200" dirty="0"/>
              <a:t>to palette to access IBM Watson Services available on Cloud.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3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Nodes include:</a:t>
            </a:r>
          </a:p>
          <a:p>
            <a:r>
              <a:rPr lang="en-GB" dirty="0" err="1"/>
              <a:t>analyze</a:t>
            </a:r>
            <a:r>
              <a:rPr lang="en-GB" dirty="0"/>
              <a:t> tone - </a:t>
            </a:r>
            <a:r>
              <a:rPr lang="en-GB" dirty="0" err="1"/>
              <a:t>analyzes</a:t>
            </a:r>
            <a:r>
              <a:rPr lang="en-GB" dirty="0"/>
              <a:t> the tone (emotion, language, and social tones) of the payload using the Watson Tone Analyzer service</a:t>
            </a:r>
          </a:p>
          <a:p>
            <a:r>
              <a:rPr lang="en-GB" dirty="0"/>
              <a:t>converse - </a:t>
            </a:r>
            <a:r>
              <a:rPr lang="en-GB" dirty="0" err="1"/>
              <a:t>analyzes</a:t>
            </a:r>
            <a:r>
              <a:rPr lang="en-GB" dirty="0"/>
              <a:t> natural language using the Watson Conversation service</a:t>
            </a:r>
          </a:p>
          <a:p>
            <a:r>
              <a:rPr lang="en-GB" dirty="0"/>
              <a:t>listen - uses the connected microphone to transcribe speech using Watson Speech to Text service</a:t>
            </a:r>
          </a:p>
          <a:p>
            <a:r>
              <a:rPr lang="en-GB" dirty="0"/>
              <a:t>see - classifies a photo taken using the camera via Watson Visual Recognition service</a:t>
            </a:r>
          </a:p>
          <a:p>
            <a:r>
              <a:rPr lang="en-GB" dirty="0"/>
              <a:t>shine - controls the LED to shine a 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speak - uses the connected speaker to play speech from the Watson Text to Speech service</a:t>
            </a:r>
          </a:p>
          <a:p>
            <a:r>
              <a:rPr lang="en-GB" dirty="0"/>
              <a:t>take photo - captures a photo taken using the camera</a:t>
            </a:r>
          </a:p>
          <a:p>
            <a:r>
              <a:rPr lang="en-GB" dirty="0"/>
              <a:t>translate - translates content via the Watson Language Translator service</a:t>
            </a:r>
          </a:p>
          <a:p>
            <a:r>
              <a:rPr lang="en-GB" dirty="0"/>
              <a:t>wave - controls the servo to wave the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06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&lt;html&gt;&lt;head&gt;&lt;title&gt;MENU - Visual recognition Examples FM with </a:t>
            </a:r>
            <a:r>
              <a:rPr lang="en-US" sz="1200" dirty="0" err="1"/>
              <a:t>ASLTJBot</a:t>
            </a:r>
            <a:r>
              <a:rPr lang="en-US" sz="1200" dirty="0"/>
              <a:t>&lt;/title&gt;&lt;/head&gt;&lt;body&gt;&lt;h1&gt;Node-RED Watson Visual Recognition MENU&lt;/h1&gt;&lt;p&gt;Examples:&lt;</a:t>
            </a:r>
            <a:r>
              <a:rPr lang="en-US" sz="1200" dirty="0" err="1"/>
              <a:t>br</a:t>
            </a:r>
            <a:r>
              <a:rPr lang="en-US" sz="1200" dirty="0"/>
              <a:t>/&gt;&lt;table border='1'&gt;&lt;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="https://images.pexels.com/photos/145939/pexels-photo-145939.jpeg"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</a:t>
            </a:r>
            <a:r>
              <a:rPr lang="en-US" sz="1200" dirty="0" err="1"/>
              <a:t>reco</a:t>
            </a:r>
            <a:r>
              <a:rPr lang="en-US" sz="1200" dirty="0"/>
              <a:t>"&gt;Show how IBM Watson Image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="https://www.nature.com/polopoly_fs/7.41086.1481708999!/image/feature1.jpg_gen/derivatives/landscape_630/feature1.jpg"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="/faces"&gt;Show how IBM Watson Face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&lt;td&gt;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="https://cdn.sparkfun.com//assets/parts/1/2/5/8/8/14515-04.jpg" height='100'/&gt;      &lt;a </a:t>
            </a:r>
            <a:r>
              <a:rPr lang="en-US" sz="1200" dirty="0" err="1"/>
              <a:t>href</a:t>
            </a:r>
            <a:r>
              <a:rPr lang="en-US" sz="1200" dirty="0"/>
              <a:t>="/shot"&gt;Shot and Recognize objects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="http://www.rttnews.com/ArticleImages/USTopStories/2016/December/IBM-Robot-122916-lt.jpg"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="/what"&gt;Last recognized objects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  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="http://aiclubs.org/uploads/1/0/7/3/107309405/published/img-5972.jpeg?1510622717"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="/knock"&gt;Shot and Recognize face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="https://ibmtjbot.github.io/images/3dprint.jpg"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="/who"&gt;Last recognized face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&gt;&lt;/table&gt;&lt;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="https://ih0.redbubble.net/image.144251032.5917/sticker,220x200-bg,ffffff-pad,220x200,ffffff.jpg" height='100'/&gt;&lt;a </a:t>
            </a:r>
            <a:r>
              <a:rPr lang="en-US" sz="1200" dirty="0" err="1"/>
              <a:t>href</a:t>
            </a:r>
            <a:r>
              <a:rPr lang="en-US" sz="1200" dirty="0"/>
              <a:t>="/"&gt;Node-Red Flow Editor&lt;/a&gt;&lt;</a:t>
            </a:r>
            <a:r>
              <a:rPr lang="en-US" sz="1200" dirty="0" err="1"/>
              <a:t>br</a:t>
            </a:r>
            <a:r>
              <a:rPr lang="en-US" sz="1200" dirty="0"/>
              <a:t>/&gt;&lt;/p&gt;&lt;/body&gt;&lt;/html&gt;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800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&lt;html&gt;&lt;head&gt;&lt;title&gt;MENU - Visual recognition Examples FM with </a:t>
            </a:r>
            <a:r>
              <a:rPr lang="en-US" sz="1200" dirty="0" err="1"/>
              <a:t>ASLTJBot</a:t>
            </a:r>
            <a:r>
              <a:rPr lang="en-US" sz="1200" dirty="0"/>
              <a:t>&lt;/title&gt;&lt;/head&gt;&lt;body&gt;&lt;h1&gt;Node-RED Watson Visual Recognition MENU&lt;/h1&gt;&lt;p&gt;Examples:&lt;</a:t>
            </a:r>
            <a:r>
              <a:rPr lang="en-US" sz="1200" dirty="0" err="1"/>
              <a:t>br</a:t>
            </a:r>
            <a:r>
              <a:rPr lang="en-US" sz="1200" dirty="0"/>
              <a:t>/&gt;&lt;table border='1'&gt;&lt;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="https://images.pexels.com/photos/145939/pexels-photo-145939.jpeg"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</a:t>
            </a:r>
            <a:r>
              <a:rPr lang="en-US" sz="1200" dirty="0" err="1"/>
              <a:t>reco</a:t>
            </a:r>
            <a:r>
              <a:rPr lang="en-US" sz="1200" dirty="0"/>
              <a:t>"&gt;Show how IBM Watson Image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="https://www.nature.com/polopoly_fs/7.41086.1481708999!/image/feature1.jpg_gen/derivatives/landscape_630/feature1.jpg"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="/faces"&gt;Show how IBM Watson Face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&lt;td&gt;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="https://cdn.sparkfun.com//assets/parts/1/2/5/8/8/14515-04.jpg" height='100'/&gt;      &lt;a </a:t>
            </a:r>
            <a:r>
              <a:rPr lang="en-US" sz="1200" dirty="0" err="1"/>
              <a:t>href</a:t>
            </a:r>
            <a:r>
              <a:rPr lang="en-US" sz="1200" dirty="0"/>
              <a:t>="/shot"&gt;Shot and Recognize objects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="http://www.rttnews.com/ArticleImages/USTopStories/2016/December/IBM-Robot-122916-lt.jpg"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="/what"&gt;Last recognized objects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  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="http://aiclubs.org/uploads/1/0/7/3/107309405/published/img-5972.jpeg?1510622717"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="/knock"&gt;Shot and Recognize face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="https://ibmtjbot.github.io/images/3dprint.jpg"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="/who"&gt;Last recognized face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&gt;&lt;/table&gt;&lt;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="https://ih0.redbubble.net/image.144251032.5917/sticker,220x200-bg,ffffff-pad,220x200,ffffff.jpg" height='100'/&gt;&lt;a </a:t>
            </a:r>
            <a:r>
              <a:rPr lang="en-US" sz="1200" dirty="0" err="1"/>
              <a:t>href</a:t>
            </a:r>
            <a:r>
              <a:rPr lang="en-US" sz="1200" dirty="0"/>
              <a:t>="/"&gt;Node-Red Flow Editor&lt;/a&gt;&lt;</a:t>
            </a:r>
            <a:r>
              <a:rPr lang="en-US" sz="1200" dirty="0" err="1"/>
              <a:t>br</a:t>
            </a:r>
            <a:r>
              <a:rPr lang="en-US" sz="1200" dirty="0"/>
              <a:t>/&gt;&lt;/p&gt;&lt;/body&gt;&lt;/html&gt;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68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&lt;html&gt;&lt;head&gt;&lt;title&gt;MENU - Visual recognition Examples FM with </a:t>
            </a:r>
            <a:r>
              <a:rPr lang="en-US" sz="1200" dirty="0" err="1"/>
              <a:t>ASLTJBot</a:t>
            </a:r>
            <a:r>
              <a:rPr lang="en-US" sz="1200" dirty="0"/>
              <a:t>&lt;/title&gt;&lt;/head&gt;&lt;body&gt;&lt;h1&gt;Node-RED Watson Visual Recognition MENU&lt;/h1&gt;&lt;p&gt;Examples:&lt;</a:t>
            </a:r>
            <a:r>
              <a:rPr lang="en-US" sz="1200" dirty="0" err="1"/>
              <a:t>br</a:t>
            </a:r>
            <a:r>
              <a:rPr lang="en-US" sz="1200" dirty="0"/>
              <a:t>/&gt;&lt;table border='1'&gt;&lt;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="https://images.pexels.com/photos/145939/pexels-photo-145939.jpeg"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</a:t>
            </a:r>
            <a:r>
              <a:rPr lang="en-US" sz="1200" dirty="0" err="1"/>
              <a:t>reco</a:t>
            </a:r>
            <a:r>
              <a:rPr lang="en-US" sz="1200" dirty="0"/>
              <a:t>"&gt;Show how IBM Watson Image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="https://www.nature.com/polopoly_fs/7.41086.1481708999!/image/feature1.jpg_gen/derivatives/landscape_630/feature1.jpg"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="/faces"&gt;Show how IBM Watson Face Recognition works&lt;/a&gt;&lt;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&lt;td&gt;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="https://cdn.sparkfun.com//assets/parts/1/2/5/8/8/14515-04.jpg" height='100'/&gt;      &lt;a </a:t>
            </a:r>
            <a:r>
              <a:rPr lang="en-US" sz="1200" dirty="0" err="1"/>
              <a:t>href</a:t>
            </a:r>
            <a:r>
              <a:rPr lang="en-US" sz="1200" dirty="0"/>
              <a:t>="/shot"&gt;Shot and Recognize objects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="http://www.rttnews.com/ArticleImages/USTopStories/2016/December/IBM-Robot-122916-lt.jpg"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="/what"&gt;Last recognized objects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        &lt;/td&gt;&lt;/</a:t>
            </a:r>
            <a:r>
              <a:rPr lang="en-US" sz="1200" dirty="0" err="1"/>
              <a:t>tr</a:t>
            </a:r>
            <a:r>
              <a:rPr lang="en-US" sz="1200" dirty="0"/>
              <a:t>&gt;&lt;</a:t>
            </a:r>
            <a:r>
              <a:rPr lang="en-US" sz="1200" dirty="0" err="1"/>
              <a:t>tr</a:t>
            </a:r>
            <a:r>
              <a:rPr lang="en-US" sz="1200" dirty="0"/>
              <a:t>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="http://aiclubs.org/uploads/1/0/7/3/107309405/published/img-5972.jpeg?1510622717"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="/knock"&gt;Shot and Recognize face using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    &lt;/td&gt;    &lt;td&gt;        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="https://ibmtjbot.github.io/images/3dprint.jpg" height='100'/&gt;        &lt;a </a:t>
            </a:r>
            <a:r>
              <a:rPr lang="en-US" sz="1200" dirty="0" err="1"/>
              <a:t>href</a:t>
            </a:r>
            <a:r>
              <a:rPr lang="en-US" sz="1200" dirty="0"/>
              <a:t>="/who"&gt;Last recognized face from </a:t>
            </a:r>
            <a:r>
              <a:rPr lang="en-US" sz="1200" dirty="0" err="1"/>
              <a:t>TJBot</a:t>
            </a:r>
            <a:r>
              <a:rPr lang="en-US" sz="1200" dirty="0"/>
              <a:t> camera&lt;/a&gt;&lt;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br</a:t>
            </a:r>
            <a:r>
              <a:rPr lang="en-US" sz="1200" dirty="0"/>
              <a:t>/&gt;    &lt;/td&gt;&lt;/</a:t>
            </a:r>
            <a:r>
              <a:rPr lang="en-US" sz="1200" dirty="0" err="1"/>
              <a:t>tr</a:t>
            </a:r>
            <a:r>
              <a:rPr lang="en-US" sz="1200" dirty="0"/>
              <a:t>&gt;&lt;/table&gt;&lt;</a:t>
            </a:r>
            <a:r>
              <a:rPr lang="en-US" sz="1200" dirty="0" err="1"/>
              <a:t>br</a:t>
            </a:r>
            <a:r>
              <a:rPr lang="en-US" sz="1200" dirty="0"/>
              <a:t>/&gt;&lt;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="https://ih0.redbubble.net/image.144251032.5917/sticker,220x200-bg,ffffff-pad,220x200,ffffff.jpg" height='100'/&gt;&lt;a </a:t>
            </a:r>
            <a:r>
              <a:rPr lang="en-US" sz="1200" dirty="0" err="1"/>
              <a:t>href</a:t>
            </a:r>
            <a:r>
              <a:rPr lang="en-US" sz="1200" dirty="0"/>
              <a:t>="/"&gt;Node-Red Flow Editor&lt;/a&gt;&lt;</a:t>
            </a:r>
            <a:r>
              <a:rPr lang="en-US" sz="1200" dirty="0" err="1"/>
              <a:t>br</a:t>
            </a:r>
            <a:r>
              <a:rPr lang="en-US" sz="1200" dirty="0"/>
              <a:t>/&gt;&lt;/p&gt;&lt;/body&gt;&lt;/html&gt;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1B1C3-4724-4BC5-BED5-7F9D45186ED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41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7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5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7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8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D9E64-660B-4C3B-BFEB-C544300AC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27"/>
            <a:ext cx="9144000" cy="9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18E70-5F01-9E49-A198-9CF2B0E94D8D}" type="datetimeFigureOut">
              <a:rPr lang="en-US" smtClean="0"/>
              <a:t>5/24/2018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59D68-9713-664A-A657-D40576D3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hyperlink" Target="https://github.com/watson-developer-cloud/node-red-node-wat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bmtjbot.github.io/" TargetMode="External"/><Relationship Id="rId5" Type="http://schemas.openxmlformats.org/officeDocument/2006/relationships/hyperlink" Target="https://ibm.biz/node-red-contrib-tjbot" TargetMode="External"/><Relationship Id="rId4" Type="http://schemas.openxmlformats.org/officeDocument/2006/relationships/hyperlink" Target="https://medium.com/@jeancarlbisson?source=post_header_lockup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69" y="0"/>
            <a:ext cx="9227969" cy="6912000"/>
          </a:xfrm>
          <a:prstGeom prst="rect">
            <a:avLst/>
          </a:prstGeom>
        </p:spPr>
      </p:pic>
      <p:pic>
        <p:nvPicPr>
          <p:cNvPr id="3" name="Picture 3" descr="../HeaderGraphic.png">
            <a:extLst>
              <a:ext uri="{FF2B5EF4-FFF2-40B4-BE49-F238E27FC236}">
                <a16:creationId xmlns:a16="http://schemas.microsoft.com/office/drawing/2014/main" id="{125C427B-025D-4BF5-87EE-089D591A7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3969" y="0"/>
            <a:ext cx="2858651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10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0EB56-EF07-4B5D-AF21-C2501275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12"/>
            <a:ext cx="9180000" cy="878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6D01D-E1FC-481F-86D6-71C944CA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076"/>
            <a:ext cx="9144000" cy="4309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A51C3-3D09-49C2-8C42-645B559C3553}"/>
              </a:ext>
            </a:extLst>
          </p:cNvPr>
          <p:cNvSpPr txBox="1"/>
          <p:nvPr/>
        </p:nvSpPr>
        <p:spPr>
          <a:xfrm>
            <a:off x="108155" y="869632"/>
            <a:ext cx="896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TJBot’s</a:t>
            </a:r>
            <a:r>
              <a:rPr lang="it-IT" sz="4000" b="1" dirty="0"/>
              <a:t> </a:t>
            </a:r>
            <a:r>
              <a:rPr lang="it-IT" sz="4000" b="1" dirty="0" err="1"/>
              <a:t>capabilities</a:t>
            </a:r>
            <a:endParaRPr lang="en-US" sz="4000" b="1" dirty="0"/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1CE1FC96-06A9-4BC3-A86B-C4781FC887A9}"/>
              </a:ext>
            </a:extLst>
          </p:cNvPr>
          <p:cNvSpPr/>
          <p:nvPr/>
        </p:nvSpPr>
        <p:spPr>
          <a:xfrm>
            <a:off x="8807920" y="895425"/>
            <a:ext cx="331006" cy="185589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DA05C-43F8-468C-BEEB-E9206F18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86" y="6037933"/>
            <a:ext cx="450595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49EB4-70E9-4AAB-AE11-198A83F8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122"/>
            <a:ext cx="9144000" cy="5372878"/>
          </a:xfrm>
          <a:prstGeom prst="rect">
            <a:avLst/>
          </a:prstGeom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FFA5AFA6-76C2-486C-A046-038B6A050254}"/>
              </a:ext>
            </a:extLst>
          </p:cNvPr>
          <p:cNvSpPr/>
          <p:nvPr/>
        </p:nvSpPr>
        <p:spPr>
          <a:xfrm>
            <a:off x="0" y="973114"/>
            <a:ext cx="9112470" cy="46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Node-Red – Connect to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TJBot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 Node-Red flow editor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CBF6F-D678-4384-824D-AB71ACA0ACC0}"/>
              </a:ext>
            </a:extLst>
          </p:cNvPr>
          <p:cNvSpPr/>
          <p:nvPr/>
        </p:nvSpPr>
        <p:spPr>
          <a:xfrm>
            <a:off x="2628842" y="3613666"/>
            <a:ext cx="2743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(http://ipaddress:1880)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0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9095E99-0B45-4DD5-B5BE-845349DE7378}"/>
              </a:ext>
            </a:extLst>
          </p:cNvPr>
          <p:cNvSpPr/>
          <p:nvPr/>
        </p:nvSpPr>
        <p:spPr>
          <a:xfrm>
            <a:off x="6272256" y="3451291"/>
            <a:ext cx="2830287" cy="6506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Basic Nodes</a:t>
            </a: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D6F506F5-F454-42E5-9C15-0747C2D8F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84374"/>
            <a:ext cx="794149" cy="794149"/>
          </a:xfrm>
          <a:prstGeom prst="ellipse">
            <a:avLst/>
          </a:prstGeom>
        </p:spPr>
      </p:pic>
      <p:sp>
        <p:nvSpPr>
          <p:cNvPr id="17" name="Plus Sign 16">
            <a:extLst>
              <a:ext uri="{FF2B5EF4-FFF2-40B4-BE49-F238E27FC236}">
                <a16:creationId xmlns:a16="http://schemas.microsoft.com/office/drawing/2014/main" id="{7D9C5ACE-BA0D-42A8-A01A-3B01C025E562}"/>
              </a:ext>
            </a:extLst>
          </p:cNvPr>
          <p:cNvSpPr/>
          <p:nvPr/>
        </p:nvSpPr>
        <p:spPr>
          <a:xfrm>
            <a:off x="8823878" y="908578"/>
            <a:ext cx="331006" cy="3077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432FF"/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C513B5-79BF-4465-82A5-A472B233F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21" b="43651"/>
          <a:stretch/>
        </p:blipFill>
        <p:spPr>
          <a:xfrm>
            <a:off x="86634" y="1601436"/>
            <a:ext cx="4682727" cy="3458657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84BC4A-B8E4-43E0-A6BE-A5F39D30B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416" b="68254"/>
          <a:stretch/>
        </p:blipFill>
        <p:spPr>
          <a:xfrm>
            <a:off x="1711491" y="4748482"/>
            <a:ext cx="1535376" cy="1948539"/>
          </a:xfrm>
          <a:prstGeom prst="rect">
            <a:avLst/>
          </a:prstGeom>
        </p:spPr>
      </p:pic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D23904-B153-4041-BD69-B43CD76DB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32" t="56349" r="25801" b="1"/>
          <a:stretch/>
        </p:blipFill>
        <p:spPr>
          <a:xfrm>
            <a:off x="4662192" y="2059343"/>
            <a:ext cx="1490632" cy="2679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C9F240-A160-448C-A33D-BA3AAC12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0690" y="878523"/>
            <a:ext cx="1004194" cy="1004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F239A7-0A49-4825-85D6-30313712FD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525" y="4942742"/>
            <a:ext cx="1366001" cy="145436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162A869-C000-4493-AF2A-7CFA8BD25E2D}"/>
              </a:ext>
            </a:extLst>
          </p:cNvPr>
          <p:cNvSpPr/>
          <p:nvPr/>
        </p:nvSpPr>
        <p:spPr>
          <a:xfrm>
            <a:off x="3546396" y="6420541"/>
            <a:ext cx="4604294" cy="338554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/>
              <a:t>Add </a:t>
            </a:r>
            <a:r>
              <a:rPr lang="it-IT" sz="1600" dirty="0"/>
              <a:t>new </a:t>
            </a:r>
            <a:r>
              <a:rPr lang="it-IT" sz="1600" dirty="0" err="1"/>
              <a:t>nodes</a:t>
            </a:r>
            <a:r>
              <a:rPr lang="it-IT" sz="1600" dirty="0"/>
              <a:t> from palette or create new </a:t>
            </a:r>
            <a:r>
              <a:rPr lang="it-IT" sz="1600" dirty="0" err="1"/>
              <a:t>ones</a:t>
            </a:r>
            <a:r>
              <a:rPr lang="en-GB" sz="1600" dirty="0"/>
              <a:t>.</a:t>
            </a:r>
            <a:endParaRPr lang="en-US" sz="1600" dirty="0"/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FC0356A1-C5DB-437A-B5A9-E6C41078813C}"/>
              </a:ext>
            </a:extLst>
          </p:cNvPr>
          <p:cNvSpPr/>
          <p:nvPr/>
        </p:nvSpPr>
        <p:spPr>
          <a:xfrm>
            <a:off x="5086027" y="5060093"/>
            <a:ext cx="1996007" cy="839885"/>
          </a:xfrm>
          <a:prstGeom prst="cloudCallout">
            <a:avLst>
              <a:gd name="adj1" fmla="val 71964"/>
              <a:gd name="adj2" fmla="val 43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376092"/>
                </a:solidFill>
                <a:latin typeface="Kristen ITC" panose="03050502040202030202" pitchFamily="66" charset="0"/>
              </a:rPr>
              <a:t>I like it!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0319F-AD8A-4567-BD75-BDC1CBE1EBF3}"/>
              </a:ext>
            </a:extLst>
          </p:cNvPr>
          <p:cNvSpPr/>
          <p:nvPr/>
        </p:nvSpPr>
        <p:spPr>
          <a:xfrm>
            <a:off x="0" y="878523"/>
            <a:ext cx="81506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Node-RED is a flow-based development tool developed by Nick O’Leary and Dave Conway-Jones of IBM’s Emerging Technology Services group for wiring together hardware devices, APIs and online services as part of the Internet of Things. Node-RED coding is performed by a browser-based flow editor.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C20267-4506-49E5-B541-B24F0C02D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849"/>
          <a:stretch/>
        </p:blipFill>
        <p:spPr>
          <a:xfrm>
            <a:off x="6039622" y="1647242"/>
            <a:ext cx="3106739" cy="1634707"/>
          </a:xfrm>
          <a:prstGeom prst="rect">
            <a:avLst/>
          </a:prstGeom>
        </p:spPr>
      </p:pic>
      <p:pic>
        <p:nvPicPr>
          <p:cNvPr id="34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456F81-DB6C-44B7-B20A-B8E3F025B8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58" r="1696"/>
          <a:stretch/>
        </p:blipFill>
        <p:spPr>
          <a:xfrm>
            <a:off x="6084031" y="3284604"/>
            <a:ext cx="3017919" cy="16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D6F506F5-F454-42E5-9C15-0747C2D8F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84374"/>
            <a:ext cx="794149" cy="794149"/>
          </a:xfrm>
          <a:prstGeom prst="ellipse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5D77EEE-4FB7-4D1C-9CF5-11F1CA5FD29A}"/>
              </a:ext>
            </a:extLst>
          </p:cNvPr>
          <p:cNvSpPr/>
          <p:nvPr/>
        </p:nvSpPr>
        <p:spPr>
          <a:xfrm>
            <a:off x="130629" y="971086"/>
            <a:ext cx="8923450" cy="4569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2400" b="1" dirty="0"/>
              <a:t>In August 2017, </a:t>
            </a:r>
            <a:r>
              <a:rPr lang="en-GB" sz="2400" b="1" dirty="0" err="1">
                <a:hlinkClick r:id="rId4"/>
              </a:rPr>
              <a:t>JeanCarl</a:t>
            </a:r>
            <a:r>
              <a:rPr lang="en-GB" sz="2400" b="1" dirty="0">
                <a:hlinkClick r:id="rId4"/>
              </a:rPr>
              <a:t> Bisson</a:t>
            </a:r>
            <a:r>
              <a:rPr lang="en-GB" sz="2400" b="1" dirty="0"/>
              <a:t>, created </a:t>
            </a:r>
            <a:r>
              <a:rPr lang="en-GB" sz="2400" b="1" dirty="0">
                <a:hlinkClick r:id="rId5"/>
              </a:rPr>
              <a:t>Node-RED nodes</a:t>
            </a:r>
            <a:r>
              <a:rPr lang="en-GB" sz="2400" b="1" dirty="0"/>
              <a:t> for </a:t>
            </a:r>
            <a:r>
              <a:rPr lang="en-GB" sz="2400" b="1" dirty="0">
                <a:hlinkClick r:id="rId6"/>
              </a:rPr>
              <a:t>TJBot</a:t>
            </a:r>
            <a:endParaRPr lang="en-GB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BM Plex Sans SemiBold"/>
              <a:ea typeface="Andale Mono"/>
              <a:cs typeface="IBM Plex Sans SemiBold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963C10-2F12-4114-AE8E-4206E5DAADC4}"/>
              </a:ext>
            </a:extLst>
          </p:cNvPr>
          <p:cNvSpPr/>
          <p:nvPr/>
        </p:nvSpPr>
        <p:spPr>
          <a:xfrm>
            <a:off x="109834" y="5336957"/>
            <a:ext cx="5528477" cy="646331"/>
          </a:xfrm>
          <a:prstGeom prst="rect">
            <a:avLst/>
          </a:prstGeom>
          <a:solidFill>
            <a:srgbClr val="FF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dirty="0"/>
              <a:t>Add </a:t>
            </a:r>
            <a:r>
              <a:rPr lang="en-US" dirty="0">
                <a:hlinkClick r:id="rId7"/>
              </a:rPr>
              <a:t>node-red-node-</a:t>
            </a:r>
            <a:r>
              <a:rPr lang="en-US" dirty="0" err="1">
                <a:hlinkClick r:id="rId7"/>
              </a:rPr>
              <a:t>watson</a:t>
            </a:r>
            <a:r>
              <a:rPr lang="en-US" dirty="0"/>
              <a:t> </a:t>
            </a:r>
            <a:r>
              <a:rPr lang="en-GB" dirty="0"/>
              <a:t>to palette to access IBM Watson Services available on Cloud.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8603E-2398-405D-8DC0-0D023B89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311" y="1430572"/>
            <a:ext cx="3505689" cy="4848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BD742-2DAE-498C-8457-CFD9B55B5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42" y="1652812"/>
            <a:ext cx="5785122" cy="34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55CBC6-5D82-4027-A2A5-6601D5F7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" y="1475322"/>
            <a:ext cx="4104082" cy="5298303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09095E99-0B45-4DD5-B5BE-845349DE7378}"/>
              </a:ext>
            </a:extLst>
          </p:cNvPr>
          <p:cNvSpPr/>
          <p:nvPr/>
        </p:nvSpPr>
        <p:spPr>
          <a:xfrm>
            <a:off x="0" y="973114"/>
            <a:ext cx="9112470" cy="46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Lab 0 - Create a very simple web site hosted by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TJBot</a:t>
            </a:r>
            <a:endParaRPr lang="en-GB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BM Plex Sans SemiBold"/>
              <a:ea typeface="Andale Mono"/>
              <a:cs typeface="IBM Plex Sans SemiBold"/>
            </a:endParaRP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D6F506F5-F454-42E5-9C15-0747C2D8F6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84374"/>
            <a:ext cx="794149" cy="794149"/>
          </a:xfrm>
          <a:prstGeom prst="ellipse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AD245499-CEB6-43E8-9F39-646727C0DC39}"/>
              </a:ext>
            </a:extLst>
          </p:cNvPr>
          <p:cNvSpPr/>
          <p:nvPr/>
        </p:nvSpPr>
        <p:spPr>
          <a:xfrm>
            <a:off x="8823878" y="6544508"/>
            <a:ext cx="331006" cy="3077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432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30564-1037-4797-A8EB-977DCDE7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266" y="2099268"/>
            <a:ext cx="6538263" cy="807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0537A3-F8C0-476E-88E8-87F444928D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15341" y="4720057"/>
            <a:ext cx="1366001" cy="145436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C775808A-4E09-4926-B4F3-4696DE6C1E00}"/>
              </a:ext>
            </a:extLst>
          </p:cNvPr>
          <p:cNvSpPr/>
          <p:nvPr/>
        </p:nvSpPr>
        <p:spPr>
          <a:xfrm>
            <a:off x="4188981" y="3213084"/>
            <a:ext cx="2077971" cy="1559263"/>
          </a:xfrm>
          <a:prstGeom prst="cloudCallout">
            <a:avLst>
              <a:gd name="adj1" fmla="val -50757"/>
              <a:gd name="adj2" fmla="val 6208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376092"/>
                </a:solidFill>
                <a:latin typeface="Kristen ITC" panose="03050502040202030202" pitchFamily="66" charset="0"/>
              </a:rPr>
              <a:t>Too Easy! I can do it!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189E47-C8B9-4EDF-BB66-11017C6837D0}"/>
              </a:ext>
            </a:extLst>
          </p:cNvPr>
          <p:cNvSpPr/>
          <p:nvPr/>
        </p:nvSpPr>
        <p:spPr>
          <a:xfrm>
            <a:off x="3498341" y="2287276"/>
            <a:ext cx="1264596" cy="569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069BB-8E97-4C43-963C-E644F4B4CDDA}"/>
              </a:ext>
            </a:extLst>
          </p:cNvPr>
          <p:cNvSpPr txBox="1"/>
          <p:nvPr/>
        </p:nvSpPr>
        <p:spPr>
          <a:xfrm>
            <a:off x="4572000" y="1815078"/>
            <a:ext cx="44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Template content is available on your PC ;)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5E9A2D0-33E9-4751-B129-B66C8359E477}"/>
              </a:ext>
            </a:extLst>
          </p:cNvPr>
          <p:cNvSpPr/>
          <p:nvPr/>
        </p:nvSpPr>
        <p:spPr>
          <a:xfrm>
            <a:off x="5396761" y="4772347"/>
            <a:ext cx="3427117" cy="1559263"/>
          </a:xfrm>
          <a:prstGeom prst="cloudCallout">
            <a:avLst>
              <a:gd name="adj1" fmla="val -81165"/>
              <a:gd name="adj2" fmla="val -13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76092"/>
                </a:solidFill>
                <a:latin typeface="Kristen ITC" panose="03050502040202030202" pitchFamily="66" charset="0"/>
              </a:rPr>
              <a:t>What happen when you press one of the links available on page? WHY???</a:t>
            </a:r>
          </a:p>
        </p:txBody>
      </p:sp>
    </p:spTree>
    <p:extLst>
      <p:ext uri="{BB962C8B-B14F-4D97-AF65-F5344CB8AC3E}">
        <p14:creationId xmlns:p14="http://schemas.microsoft.com/office/powerpoint/2010/main" val="63354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55CBC6-5D82-4027-A2A5-6601D5F7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" y="1475322"/>
            <a:ext cx="4104082" cy="5298303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09095E99-0B45-4DD5-B5BE-845349DE7378}"/>
              </a:ext>
            </a:extLst>
          </p:cNvPr>
          <p:cNvSpPr/>
          <p:nvPr/>
        </p:nvSpPr>
        <p:spPr>
          <a:xfrm>
            <a:off x="0" y="973114"/>
            <a:ext cx="9112470" cy="46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Lab 1 – Raise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TJBot’s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 arm from the web page</a:t>
            </a: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D6F506F5-F454-42E5-9C15-0747C2D8F6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84374"/>
            <a:ext cx="794149" cy="794149"/>
          </a:xfrm>
          <a:prstGeom prst="ellipse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AD245499-CEB6-43E8-9F39-646727C0DC39}"/>
              </a:ext>
            </a:extLst>
          </p:cNvPr>
          <p:cNvSpPr/>
          <p:nvPr/>
        </p:nvSpPr>
        <p:spPr>
          <a:xfrm>
            <a:off x="8823878" y="6544508"/>
            <a:ext cx="331006" cy="3077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432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0537A3-F8C0-476E-88E8-87F444928D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15341" y="4720057"/>
            <a:ext cx="1366001" cy="145436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C775808A-4E09-4926-B4F3-4696DE6C1E00}"/>
              </a:ext>
            </a:extLst>
          </p:cNvPr>
          <p:cNvSpPr/>
          <p:nvPr/>
        </p:nvSpPr>
        <p:spPr>
          <a:xfrm>
            <a:off x="3861995" y="3213084"/>
            <a:ext cx="2685090" cy="1559263"/>
          </a:xfrm>
          <a:prstGeom prst="cloudCallout">
            <a:avLst>
              <a:gd name="adj1" fmla="val -50757"/>
              <a:gd name="adj2" fmla="val 6208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rgbClr val="376092"/>
                </a:solidFill>
                <a:latin typeface="Kristen ITC" panose="03050502040202030202" pitchFamily="66" charset="0"/>
              </a:rPr>
              <a:t>D</a:t>
            </a:r>
            <a:r>
              <a:rPr lang="en-US" sz="2000" dirty="0">
                <a:solidFill>
                  <a:srgbClr val="376092"/>
                </a:solidFill>
                <a:latin typeface="Kristen ITC" panose="03050502040202030202" pitchFamily="66" charset="0"/>
              </a:rPr>
              <a:t>o I raised my arm?</a:t>
            </a:r>
          </a:p>
          <a:p>
            <a:pPr algn="ctr"/>
            <a:r>
              <a:rPr lang="it-IT" sz="2000" dirty="0">
                <a:solidFill>
                  <a:srgbClr val="376092"/>
                </a:solidFill>
                <a:latin typeface="Kristen ITC" panose="03050502040202030202" pitchFamily="66" charset="0"/>
              </a:rPr>
              <a:t>W</a:t>
            </a:r>
            <a:r>
              <a:rPr lang="en-US" sz="2000" dirty="0" err="1">
                <a:solidFill>
                  <a:srgbClr val="376092"/>
                </a:solidFill>
                <a:latin typeface="Kristen ITC" panose="03050502040202030202" pitchFamily="66" charset="0"/>
              </a:rPr>
              <a:t>hy</a:t>
            </a:r>
            <a:r>
              <a:rPr lang="en-US" sz="2000" dirty="0">
                <a:solidFill>
                  <a:srgbClr val="376092"/>
                </a:solidFill>
                <a:latin typeface="Kristen ITC" panose="03050502040202030202" pitchFamily="66" charset="0"/>
              </a:rPr>
              <a:t> not?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069BB-8E97-4C43-963C-E644F4B4CDDA}"/>
              </a:ext>
            </a:extLst>
          </p:cNvPr>
          <p:cNvSpPr txBox="1"/>
          <p:nvPr/>
        </p:nvSpPr>
        <p:spPr>
          <a:xfrm>
            <a:off x="4572000" y="1815078"/>
            <a:ext cx="442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Template content is available on your PC ;)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5E9A2D0-33E9-4751-B129-B66C8359E477}"/>
              </a:ext>
            </a:extLst>
          </p:cNvPr>
          <p:cNvSpPr/>
          <p:nvPr/>
        </p:nvSpPr>
        <p:spPr>
          <a:xfrm>
            <a:off x="5228217" y="5128791"/>
            <a:ext cx="3595662" cy="1202819"/>
          </a:xfrm>
          <a:prstGeom prst="cloudCallout">
            <a:avLst>
              <a:gd name="adj1" fmla="val -81165"/>
              <a:gd name="adj2" fmla="val -13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76092"/>
                </a:solidFill>
                <a:latin typeface="Kristen ITC" panose="03050502040202030202" pitchFamily="66" charset="0"/>
              </a:rPr>
              <a:t>Fix it and expand the project as you like!!!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A3717-9F8D-4598-8FF9-6BAD8DCD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789" y="3038930"/>
            <a:ext cx="2276793" cy="185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8D3CC-8E5B-4FCA-900B-643B22B5C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707" y="2286583"/>
            <a:ext cx="6296172" cy="6170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189E47-C8B9-4EDF-BB66-11017C6837D0}"/>
              </a:ext>
            </a:extLst>
          </p:cNvPr>
          <p:cNvSpPr/>
          <p:nvPr/>
        </p:nvSpPr>
        <p:spPr>
          <a:xfrm>
            <a:off x="3087445" y="2287276"/>
            <a:ext cx="1675492" cy="569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0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1D84DB-B369-4B38-B3AC-BA36E09A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6" y="1309052"/>
            <a:ext cx="4995308" cy="4949268"/>
          </a:xfrm>
          <a:prstGeom prst="rect">
            <a:avLst/>
          </a:prstGeom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09095E99-0B45-4DD5-B5BE-845349DE7378}"/>
              </a:ext>
            </a:extLst>
          </p:cNvPr>
          <p:cNvSpPr/>
          <p:nvPr/>
        </p:nvSpPr>
        <p:spPr>
          <a:xfrm>
            <a:off x="0" y="973114"/>
            <a:ext cx="9112470" cy="467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Lab 2 –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Analyze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 image from 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TJBot’s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BM Plex Sans SemiBold"/>
                <a:ea typeface="Andale Mono"/>
                <a:cs typeface="IBM Plex Sans SemiBold"/>
              </a:rPr>
              <a:t> camera</a:t>
            </a: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D6F506F5-F454-42E5-9C15-0747C2D8F6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84374"/>
            <a:ext cx="794149" cy="79414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0537A3-F8C0-476E-88E8-87F444928D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587" y="973114"/>
            <a:ext cx="1366001" cy="1454368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C775808A-4E09-4926-B4F3-4696DE6C1E00}"/>
              </a:ext>
            </a:extLst>
          </p:cNvPr>
          <p:cNvSpPr/>
          <p:nvPr/>
        </p:nvSpPr>
        <p:spPr>
          <a:xfrm>
            <a:off x="3117273" y="1453359"/>
            <a:ext cx="4147031" cy="523314"/>
          </a:xfrm>
          <a:prstGeom prst="cloudCallout">
            <a:avLst>
              <a:gd name="adj1" fmla="val 62608"/>
              <a:gd name="adj2" fmla="val 1425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76092"/>
                </a:solidFill>
                <a:latin typeface="Kristen ITC" panose="03050502040202030202" pitchFamily="66" charset="0"/>
              </a:rPr>
              <a:t>With a little help from my friends…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069BB-8E97-4C43-963C-E644F4B4CDDA}"/>
              </a:ext>
            </a:extLst>
          </p:cNvPr>
          <p:cNvSpPr txBox="1"/>
          <p:nvPr/>
        </p:nvSpPr>
        <p:spPr>
          <a:xfrm>
            <a:off x="3232645" y="1989109"/>
            <a:ext cx="58509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Install camera-pi node via Node-Red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T</a:t>
            </a:r>
            <a:r>
              <a:rPr lang="en-US" sz="1400" i="1" dirty="0" err="1"/>
              <a:t>ake</a:t>
            </a:r>
            <a:r>
              <a:rPr lang="en-US" sz="1400" i="1" dirty="0"/>
              <a:t> a photo to use in web page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U</a:t>
            </a:r>
            <a:r>
              <a:rPr lang="en-US" sz="1400" i="1" dirty="0"/>
              <a:t>se Mustache to build web page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i="1" dirty="0"/>
              <a:t>M</a:t>
            </a:r>
            <a:r>
              <a:rPr lang="en-US" sz="1400" i="1" dirty="0" err="1"/>
              <a:t>odify</a:t>
            </a:r>
            <a:r>
              <a:rPr lang="en-US" sz="1400" i="1" dirty="0"/>
              <a:t> </a:t>
            </a:r>
            <a:r>
              <a:rPr lang="en-US" sz="1400" i="1" dirty="0" err="1"/>
              <a:t>TJBot</a:t>
            </a:r>
            <a:r>
              <a:rPr lang="en-US" sz="1400" i="1" dirty="0"/>
              <a:t> configuration adding Visual Recognition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Code and credential are available on your PC ;)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E72AC9-C518-4BEB-A849-22E00BBDF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01" y="5569072"/>
            <a:ext cx="5214605" cy="1223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21463-74A2-47D2-B47E-EF2DE2750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720" y="3345460"/>
            <a:ext cx="3976986" cy="1807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3DC64F-5AB6-4487-A921-CA000F6FF6FD}"/>
              </a:ext>
            </a:extLst>
          </p:cNvPr>
          <p:cNvSpPr/>
          <p:nvPr/>
        </p:nvSpPr>
        <p:spPr>
          <a:xfrm>
            <a:off x="5055720" y="5097260"/>
            <a:ext cx="3976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Verify </a:t>
            </a:r>
            <a:r>
              <a:rPr lang="en-US" sz="1400" i="1" dirty="0" err="1">
                <a:solidFill>
                  <a:srgbClr val="FF0000"/>
                </a:solidFill>
              </a:rPr>
              <a:t>httpStatic</a:t>
            </a:r>
            <a:r>
              <a:rPr lang="en-US" sz="1400" i="1" dirty="0">
                <a:solidFill>
                  <a:srgbClr val="FF0000"/>
                </a:solidFill>
              </a:rPr>
              <a:t> in /root/.node-red/settings.js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ECB8D2-138A-4AB7-BD3C-BB3E0CBF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587" y="5535358"/>
            <a:ext cx="1315119" cy="13151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375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23479</TotalTime>
  <Words>1712</Words>
  <Application>Microsoft Office PowerPoint</Application>
  <PresentationFormat>On-screen Show (4:3)</PresentationFormat>
  <Paragraphs>50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Andale Mono</vt:lpstr>
      <vt:lpstr>Arial</vt:lpstr>
      <vt:lpstr>Calibri</vt:lpstr>
      <vt:lpstr>IBM Plex Sans SemiBold</vt:lpstr>
      <vt:lpstr>Kristen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Ferruccio Manclossi</dc:creator>
  <cp:lastModifiedBy>Ferruccio Manclossi</cp:lastModifiedBy>
  <cp:revision>322</cp:revision>
  <dcterms:created xsi:type="dcterms:W3CDTF">2017-01-10T10:47:31Z</dcterms:created>
  <dcterms:modified xsi:type="dcterms:W3CDTF">2018-05-24T15:03:45Z</dcterms:modified>
</cp:coreProperties>
</file>